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1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ba0cf388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ba0cf38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66c76032c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66c76032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a037f81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a037f81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25da40b2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25da40b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725da40b2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725da40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725da40b2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725da40b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ba0cf388a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ba0cf388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66c76032c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66c76032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6c76032c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66c76032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725da40b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725da40b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725da40b2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725da40b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25da40b2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725da40b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66c76032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66c7603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66c76032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66c7603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725da40b2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725da40b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725da40b2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725da40b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25da40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25da40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e8d00ea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6e8d00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6e8d00ea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6e8d00e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6e8d00ea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6e8d00e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25da40b2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725da40b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</a:t>
            </a: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//  CONFIDENTIAL AND PROPRIETARY </a:t>
            </a:r>
            <a:endParaRPr/>
          </a:p>
        </p:txBody>
      </p:sp>
      <p:pic>
        <p:nvPicPr>
          <p:cNvPr descr="A picture containing icon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069975" y="3649239"/>
            <a:ext cx="6573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879231" y="3610708"/>
            <a:ext cx="0" cy="17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923326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100" y="-67725"/>
            <a:ext cx="12494201" cy="69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2118048" y="2225616"/>
            <a:ext cx="79560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ctr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Char char="•"/>
              <a:defRPr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•"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" type="body"/>
          </p:nvPr>
        </p:nvSpPr>
        <p:spPr>
          <a:xfrm>
            <a:off x="2809492" y="3697858"/>
            <a:ext cx="6573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/>
          <p:nvPr/>
        </p:nvSpPr>
        <p:spPr>
          <a:xfrm>
            <a:off x="303324" y="6542396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1601" y="-62775"/>
            <a:ext cx="12415201" cy="69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303324" y="6542396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87" name="Google Shape;87;p1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 showMasterSp="0">
  <p:cSld name="Title and Full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95" name="Google Shape;95;p1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>
                <a:solidFill>
                  <a:srgbClr val="000000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6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showMasterSp="0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02" name="Google Shape;102;p1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/>
          <p:nvPr/>
        </p:nvSpPr>
        <p:spPr>
          <a:xfrm>
            <a:off x="745510" y="656652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1073380" y="3719254"/>
            <a:ext cx="5736000" cy="861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879231" y="3796937"/>
            <a:ext cx="0" cy="1655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1073380" y="5175148"/>
            <a:ext cx="204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info@behavox.com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73380" y="4798384"/>
            <a:ext cx="191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1069360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pic>
        <p:nvPicPr>
          <p:cNvPr descr="A picture containing icon&#10;&#10;Description automatically generated"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30200" lvl="2" marL="13716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5400000">
            <a:off x="4995422" y="-341588"/>
            <a:ext cx="2201156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923326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showMasterSp="0">
  <p:cSld name="Quot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118048" y="2225616"/>
            <a:ext cx="7955905" cy="1345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Medium"/>
              <a:buNone/>
              <a:defRPr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2809492" y="3697858"/>
            <a:ext cx="6573017" cy="439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showMasterSp="0">
  <p:cSld name="Blank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/>
          <p:nvPr/>
        </p:nvSpPr>
        <p:spPr>
          <a:xfrm rot="-5400000">
            <a:off x="4244691" y="-1092301"/>
            <a:ext cx="37026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303324" y="6542396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5" name="Google Shape;35;p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 showMasterSp="0">
  <p:cSld name="Title and Full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3" name="Google Shape;43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 showMasterSp="0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0" name="Google Shape;50;p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19450" y="9725"/>
            <a:ext cx="12192000" cy="53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rot="5400000">
            <a:off x="5337550" y="6825"/>
            <a:ext cx="1555800" cy="1219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745510" y="656652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 rot="10800000">
            <a:off x="0" y="0"/>
            <a:ext cx="12192000" cy="2427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>
            <a:off x="4920011" y="-417006"/>
            <a:ext cx="2351984" cy="121980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 txBox="1"/>
          <p:nvPr/>
        </p:nvSpPr>
        <p:spPr>
          <a:xfrm>
            <a:off x="1073380" y="3719254"/>
            <a:ext cx="5735885" cy="86177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" name="Google Shape;59;p9"/>
          <p:cNvCxnSpPr/>
          <p:nvPr/>
        </p:nvCxnSpPr>
        <p:spPr>
          <a:xfrm>
            <a:off x="879231" y="3796937"/>
            <a:ext cx="0" cy="165521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/>
        </p:nvSpPr>
        <p:spPr>
          <a:xfrm>
            <a:off x="1073380" y="5175148"/>
            <a:ext cx="20407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info@behavox.com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073380" y="4798384"/>
            <a:ext cx="19173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www.behavox.com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069360" y="6585575"/>
            <a:ext cx="2542684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2021  //  CONFIDENTIAL AND PROPRIETARY </a:t>
            </a:r>
            <a:endParaRPr/>
          </a:p>
        </p:txBody>
      </p:sp>
      <p:pic>
        <p:nvPicPr>
          <p:cNvPr descr="A picture containing icon&#10;&#10;Description automatically generated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069360" y="6585575"/>
            <a:ext cx="2542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BEHAVOX LTD. 202</a:t>
            </a:r>
            <a:r>
              <a:rPr lang="en-US" sz="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//  CONFIDENTIAL AND PROPRIETARY </a:t>
            </a:r>
            <a:endParaRPr/>
          </a:p>
        </p:txBody>
      </p:sp>
      <p:pic>
        <p:nvPicPr>
          <p:cNvPr descr="A picture containing icon&#10;&#10;Description automatically generated" id="70" name="Google Shape;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868" y="750685"/>
            <a:ext cx="1939225" cy="27703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069975" y="3649239"/>
            <a:ext cx="65730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1069350" y="4787460"/>
            <a:ext cx="657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3" name="Google Shape;73;p11"/>
          <p:cNvCxnSpPr/>
          <p:nvPr/>
        </p:nvCxnSpPr>
        <p:spPr>
          <a:xfrm>
            <a:off x="879231" y="3610708"/>
            <a:ext cx="0" cy="170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9" r="9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69850" y="-39300"/>
            <a:ext cx="12331699" cy="69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SemiBold"/>
              <a:buNone/>
              <a:defRPr i="0" sz="28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•"/>
              <a:defRPr i="0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•"/>
              <a:defRPr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1069975" y="3594825"/>
            <a:ext cx="9349200" cy="1083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Compelling content for Behavox customers</a:t>
            </a:r>
            <a:endParaRPr/>
          </a:p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1069350" y="4787448"/>
            <a:ext cx="6573000" cy="9180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Jeff Reynolds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TWR, and general loudmouth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2118048" y="2225616"/>
            <a:ext cx="7956000" cy="13458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2286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“</a:t>
            </a:r>
            <a:r>
              <a:rPr lang="en-US">
                <a:solidFill>
                  <a:srgbClr val="FFFFFF"/>
                </a:solidFill>
              </a:rPr>
              <a:t>I never did give anybody hell. I just told the truth and they thought it was hell.</a:t>
            </a:r>
            <a:r>
              <a:rPr lang="en-US">
                <a:solidFill>
                  <a:srgbClr val="FFFFFF"/>
                </a:solidFill>
              </a:rPr>
              <a:t>”</a:t>
            </a:r>
            <a:endParaRPr/>
          </a:p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2809492" y="3697858"/>
            <a:ext cx="6573000" cy="4398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Harry S Truman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what is DocOps doing, anyway?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as of February, 2021 we had 1400 topics in our DITABase -&gt; this </a:t>
            </a:r>
            <a:r>
              <a:rPr lang="en-US"/>
              <a:t>represents</a:t>
            </a:r>
            <a:r>
              <a:rPr lang="en-US"/>
              <a:t> the sum total of all the content in HelpCenter since we started doing HelpCenter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By August, 2021 we had 2400 topics in our DITABase -&gt; an increase of 71% in 7 months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is the result?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Are our customers 71% more performant?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Are they 71% more satisfied with the content experience (CX)? 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 the content development effort resulting in better outcomes for our customers?  If not, why?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DocOps content delivery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your documentation team has no way of delivering content to customers without a middle man: this is expensive, error prone and indirect -&gt; “pdf pony express”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DocOps must deliver content </a:t>
            </a:r>
            <a:r>
              <a:rPr b="1" lang="en-US"/>
              <a:t>DIRECTLY</a:t>
            </a:r>
            <a:r>
              <a:rPr lang="en-US"/>
              <a:t> to our customers, whether it is pdf or responsive html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enables us to apply best practices in source control, analytics, and forensics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enables us to create a single trusted repository of deliverables with best practices in content management and information architecture -&gt; </a:t>
            </a:r>
            <a:r>
              <a:rPr b="1" lang="en-US"/>
              <a:t>Corporate voice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increases our service level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Webhelp -&gt; a contemporary content experience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any content developed for standalone pdf can be repurposed for WebHelp practically for free -the content is there, ready to go….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WebHelp is a contemporary presentation, </a:t>
            </a:r>
            <a:r>
              <a:rPr b="1" lang="en-US">
                <a:solidFill>
                  <a:schemeClr val="dk1"/>
                </a:solidFill>
              </a:rPr>
              <a:t>enhances the perception of quality in Behavox products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mobile-friendly, responsive platform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navigable and discoverable- topic sidebar, breadcrumbs, in-topic sidebar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searchable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printable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Future considerations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domain registration docs.behavox.com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Security/SSO/federation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CSS support from creative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web hosting strategy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maintenance strategy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DR/HA/Geo-diversity for high SLA (assume baked into AWS)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might want to register training.behavox.com while we are at it...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Search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Analytics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Localization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rich media support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integration with CRM/support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Accessibility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923325" y="1751152"/>
            <a:ext cx="6573000" cy="8586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CLICK TO EDIT DIVIDER SLIDE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923325" y="2609752"/>
            <a:ext cx="6573000" cy="8586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Divider Slide Subtitle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Help center independence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Update and publish our content to clients, independent of the product itself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Improve SLA service level so we can ship content at will (P1 workarounds for code fixes)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Independent product content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Independent content deliverables- could be webhelp, training, standalone pdf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Automated rebuild every night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Independent branding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Independent release cadence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Reuse at the map, topic, block and inline levels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If we have a doc portal, everything is up to date within 24 hours - it becomes the trusted source of our corporate voice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No uncontrolled copies floating around the organization and in customer hands- is the pdf you have on your desktop up to date? How do you know?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current deliverables make for great Web content?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Administrator’s guide is in the can- we created the content for Archiving, applies to all our products- this content has alway been late as Help Center content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CRX Catalog Scenarios is also ready to go- we can reuse it for three offerings: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pdf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web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Help Center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Model risk documentation would require tagging,  but is high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new deliverables can be enabled by WebHelp?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anything that drives early life cycle engagement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deliverables that can span multiple products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Release history- a compendium of our release notes in one easy to search, easy to navigate, place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Quick start guides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Proof of value (very much like a REST API dev portal):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settling prereqs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business rules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technical requirements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standing up the MVP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deploying additional features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028925" y="803575"/>
            <a:ext cx="8097000" cy="46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596025" y="2267525"/>
            <a:ext cx="7003200" cy="3909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☑"/>
            </a:pPr>
            <a:r>
              <a:rPr lang="en-US"/>
              <a:t>People use our products with </a:t>
            </a:r>
            <a:r>
              <a:rPr b="1" lang="en-US"/>
              <a:t>quick confidence</a:t>
            </a:r>
            <a:r>
              <a:rPr lang="en-US"/>
              <a:t> because of our content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☑"/>
            </a:pPr>
            <a:r>
              <a:rPr lang="en-US"/>
              <a:t>We enhance the </a:t>
            </a:r>
            <a:r>
              <a:rPr b="1" lang="en-US"/>
              <a:t>perception of quality</a:t>
            </a:r>
            <a:r>
              <a:rPr lang="en-US"/>
              <a:t> associated with the Behavox brand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☑"/>
            </a:pPr>
            <a:r>
              <a:rPr lang="en-US">
                <a:solidFill>
                  <a:schemeClr val="dk1"/>
                </a:solidFill>
              </a:rPr>
              <a:t>We support Behavox persona</a:t>
            </a:r>
            <a:r>
              <a:rPr lang="en-US"/>
              <a:t>s</a:t>
            </a:r>
            <a:r>
              <a:rPr lang="en-US">
                <a:solidFill>
                  <a:schemeClr val="dk1"/>
                </a:solidFill>
              </a:rPr>
              <a:t> with task-based content that is easy to </a:t>
            </a:r>
            <a:r>
              <a:rPr lang="en-US"/>
              <a:t>use</a:t>
            </a:r>
            <a:r>
              <a:rPr lang="en-US">
                <a:solidFill>
                  <a:schemeClr val="dk1"/>
                </a:solidFill>
              </a:rPr>
              <a:t> and directly supports </a:t>
            </a:r>
            <a:r>
              <a:rPr b="1" lang="en-US">
                <a:solidFill>
                  <a:schemeClr val="dk1"/>
                </a:solidFill>
              </a:rPr>
              <a:t>business outcomes</a:t>
            </a:r>
            <a:endParaRPr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☑"/>
            </a:pPr>
            <a:r>
              <a:rPr lang="en-US">
                <a:solidFill>
                  <a:schemeClr val="dk1"/>
                </a:solidFill>
              </a:rPr>
              <a:t>Completing tasks with </a:t>
            </a:r>
            <a:r>
              <a:rPr b="1" lang="en-US">
                <a:solidFill>
                  <a:schemeClr val="dk1"/>
                </a:solidFill>
              </a:rPr>
              <a:t>quick confidence</a:t>
            </a:r>
            <a:r>
              <a:rPr lang="en-US">
                <a:solidFill>
                  <a:schemeClr val="dk1"/>
                </a:solidFill>
              </a:rPr>
              <a:t> delivers the promise of our value proposition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8380425" y="1825625"/>
            <a:ext cx="358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3814750" y="513925"/>
            <a:ext cx="8377200" cy="759600"/>
          </a:xfrm>
          <a:prstGeom prst="rect">
            <a:avLst/>
          </a:prstGeom>
          <a:solidFill>
            <a:srgbClr val="100249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3995925" y="621313"/>
            <a:ext cx="8163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FE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content, not product documentation</a:t>
            </a:r>
            <a:endParaRPr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350"/>
            <a:ext cx="3814749" cy="214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175" y="1679300"/>
            <a:ext cx="3436425" cy="44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ontserrat SemiBold"/>
                <a:ea typeface="Montserrat SemiBold"/>
                <a:cs typeface="Montserrat SemiBold"/>
                <a:sym typeface="Montserrat SemiBold"/>
              </a:rPr>
              <a:t>CLICK TO EDIT TITLE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EDIT TITLE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Click to add text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Click to add text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inspires quick confidence?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Quick confidence is inspired by: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Knowing </a:t>
            </a:r>
            <a:r>
              <a:rPr b="1" lang="en-US"/>
              <a:t>when</a:t>
            </a:r>
            <a:r>
              <a:rPr lang="en-US"/>
              <a:t> to act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Knowing </a:t>
            </a:r>
            <a:r>
              <a:rPr b="1" lang="en-US"/>
              <a:t>what</a:t>
            </a:r>
            <a:r>
              <a:rPr lang="en-US"/>
              <a:t> to do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Knowing </a:t>
            </a:r>
            <a:r>
              <a:rPr b="1" lang="en-US"/>
              <a:t>how</a:t>
            </a:r>
            <a:r>
              <a:rPr lang="en-US"/>
              <a:t> to do it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Knowing a </a:t>
            </a:r>
            <a:r>
              <a:rPr b="1" lang="en-US"/>
              <a:t>successful outcome</a:t>
            </a:r>
            <a:r>
              <a:rPr lang="en-US"/>
              <a:t> is the result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inspires quick confidence with our products?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Quick confidence is inspired by: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Identifying with a persona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Working within the context of that persona to identify work objectives and to complete tasks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Having success with a selection of best practices, rather than encyclopedic product knowledge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150" y="1690824"/>
            <a:ext cx="3287624" cy="42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around HelpCenter...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838200" y="1825625"/>
            <a:ext cx="7035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DocOps created a standalone pdf transform with 2021 branding to meet demand for</a:t>
            </a:r>
            <a:r>
              <a:rPr lang="en-US"/>
              <a:t>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that is closely identified with a persona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that is task-based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that is easy to update and iterate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supports multiple products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that does not require CI/CD tools or building the entire product to transform our well-formed xml source into a consumable state- “Avoiding the cluster” 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600" y="1602572"/>
            <a:ext cx="3147201" cy="406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528600" y="4398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good news….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838200" y="1825625"/>
            <a:ext cx="9560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can publish earlier in the customer journey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can support multiple products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can support multiple personae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can respin deliverables at a cadence of our choosing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can single-source to pdf and html-&gt;webhelp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528600" y="4398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news…. standalones are a symptom…...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808650" y="1835875"/>
            <a:ext cx="10574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On-product Help Center is failing to meet the needs of our </a:t>
            </a:r>
            <a:r>
              <a:rPr b="1" lang="en-US"/>
              <a:t>customers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toolchain cannot support additional products without expensive rework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arrives late for many personae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poor search experience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encyclopedic product content is not discoverable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release cycle reduces content SLAs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528600" y="4398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worse news….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838200" y="1825625"/>
            <a:ext cx="10574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On-product Help Center is failing to meet the needs of </a:t>
            </a:r>
            <a:r>
              <a:rPr b="1" lang="en-US"/>
              <a:t>Behavox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collaborative</a:t>
            </a:r>
            <a:r>
              <a:rPr lang="en-US"/>
              <a:t> authoring tools that are meant to support the corporate memory, like C</a:t>
            </a:r>
            <a:r>
              <a:rPr lang="en-US"/>
              <a:t>onfluence</a:t>
            </a:r>
            <a:r>
              <a:rPr lang="en-US"/>
              <a:t> and GSuites, are being misused to produce </a:t>
            </a:r>
            <a:r>
              <a:rPr b="1" lang="en-US"/>
              <a:t>corporate voice - that is, branded content of customer quality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expensive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slow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error prone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untrusted and uncontrolled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unimpressive and poorly featured content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4294967295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The bad….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source is uncontrolled and prone to branching no trusted source of truth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output files are uncontrolled and untrustworthy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pdf sucks- paper-under-glass is outdated and hard to read and navigate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 reuse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turns some out most valuable technical assets in data science into desktop publishers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838199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The UNCONSCIONABLY bad news….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38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3300">
                <a:solidFill>
                  <a:schemeClr val="dk1"/>
                </a:solidFill>
              </a:rPr>
              <a:t>turns some our most valuable technical assets in data science into desktop publishers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ehavox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B1053"/>
      </a:accent1>
      <a:accent2>
        <a:srgbClr val="521B92"/>
      </a:accent2>
      <a:accent3>
        <a:srgbClr val="100248"/>
      </a:accent3>
      <a:accent4>
        <a:srgbClr val="011892"/>
      </a:accent4>
      <a:accent5>
        <a:srgbClr val="D5D5D5"/>
      </a:accent5>
      <a:accent6>
        <a:srgbClr val="929292"/>
      </a:accent6>
      <a:hlink>
        <a:srgbClr val="011892"/>
      </a:hlink>
      <a:folHlink>
        <a:srgbClr val="2B10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ehavox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2B1053"/>
      </a:accent1>
      <a:accent2>
        <a:srgbClr val="521B92"/>
      </a:accent2>
      <a:accent3>
        <a:srgbClr val="100248"/>
      </a:accent3>
      <a:accent4>
        <a:srgbClr val="011892"/>
      </a:accent4>
      <a:accent5>
        <a:srgbClr val="D5D5D5"/>
      </a:accent5>
      <a:accent6>
        <a:srgbClr val="929292"/>
      </a:accent6>
      <a:hlink>
        <a:srgbClr val="011892"/>
      </a:hlink>
      <a:folHlink>
        <a:srgbClr val="2B10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